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4"/>
    <p:sldMasterId id="2147484026" r:id="rId5"/>
    <p:sldMasterId id="2147484038" r:id="rId6"/>
    <p:sldMasterId id="2147484050" r:id="rId7"/>
  </p:sldMasterIdLst>
  <p:notesMasterIdLst>
    <p:notesMasterId r:id="rId24"/>
  </p:notesMasterIdLst>
  <p:handoutMasterIdLst>
    <p:handoutMasterId r:id="rId25"/>
  </p:handoutMasterIdLst>
  <p:sldIdLst>
    <p:sldId id="466" r:id="rId8"/>
    <p:sldId id="467" r:id="rId9"/>
    <p:sldId id="443" r:id="rId10"/>
    <p:sldId id="454" r:id="rId11"/>
    <p:sldId id="430" r:id="rId12"/>
    <p:sldId id="453" r:id="rId13"/>
    <p:sldId id="456" r:id="rId14"/>
    <p:sldId id="432" r:id="rId15"/>
    <p:sldId id="455" r:id="rId16"/>
    <p:sldId id="434" r:id="rId17"/>
    <p:sldId id="435" r:id="rId18"/>
    <p:sldId id="436" r:id="rId19"/>
    <p:sldId id="440" r:id="rId20"/>
    <p:sldId id="441" r:id="rId21"/>
    <p:sldId id="442" r:id="rId22"/>
    <p:sldId id="468" r:id="rId23"/>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00"/>
    <a:srgbClr val="0000FF"/>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8" autoAdjust="0"/>
    <p:restoredTop sz="75093" autoAdjust="0"/>
  </p:normalViewPr>
  <p:slideViewPr>
    <p:cSldViewPr>
      <p:cViewPr>
        <p:scale>
          <a:sx n="80" d="100"/>
          <a:sy n="80" d="100"/>
        </p:scale>
        <p:origin x="-51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1524" y="-72"/>
      </p:cViewPr>
      <p:guideLst>
        <p:guide orient="horz" pos="289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7763"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17764"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36" tIns="45719" rIns="91436" bIns="45719"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7765"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36" tIns="45719" rIns="91436" bIns="45719" numCol="1" anchor="b" anchorCtr="0" compatLnSpc="1">
            <a:prstTxWarp prst="textNoShape">
              <a:avLst/>
            </a:prstTxWarp>
          </a:bodyPr>
          <a:lstStyle>
            <a:lvl1pPr algn="r">
              <a:defRPr sz="1200">
                <a:latin typeface="Tahoma" pitchFamily="34" charset="0"/>
              </a:defRPr>
            </a:lvl1pPr>
          </a:lstStyle>
          <a:p>
            <a:pPr>
              <a:defRPr/>
            </a:pPr>
            <a:fld id="{CFAE9C42-1C1C-481E-AE72-90B6262757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90467"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2008188" y="690563"/>
            <a:ext cx="2470150" cy="1852612"/>
          </a:xfrm>
          <a:prstGeom prst="rect">
            <a:avLst/>
          </a:prstGeom>
          <a:noFill/>
          <a:ln w="9525">
            <a:solidFill>
              <a:srgbClr val="000000"/>
            </a:solidFill>
            <a:miter lim="800000"/>
            <a:headEnd/>
            <a:tailEnd/>
          </a:ln>
        </p:spPr>
      </p:sp>
      <p:sp>
        <p:nvSpPr>
          <p:cNvPr id="190469" name="Rectangle 5"/>
          <p:cNvSpPr>
            <a:spLocks noGrp="1" noChangeArrowheads="1"/>
          </p:cNvSpPr>
          <p:nvPr>
            <p:ph type="body" sz="quarter" idx="3"/>
          </p:nvPr>
        </p:nvSpPr>
        <p:spPr bwMode="auto">
          <a:xfrm>
            <a:off x="609600" y="2847975"/>
            <a:ext cx="5715000" cy="5715000"/>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0470"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none" lIns="91436" tIns="45719" rIns="91436" bIns="45719"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90471"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none" lIns="91436" tIns="45719" rIns="91436" bIns="45719" numCol="1" anchor="b" anchorCtr="0" compatLnSpc="1">
            <a:prstTxWarp prst="textNoShape">
              <a:avLst/>
            </a:prstTxWarp>
          </a:bodyPr>
          <a:lstStyle>
            <a:lvl1pPr algn="r">
              <a:defRPr sz="1200">
                <a:latin typeface="Tahoma" pitchFamily="34" charset="0"/>
              </a:defRPr>
            </a:lvl1pPr>
          </a:lstStyle>
          <a:p>
            <a:pPr>
              <a:defRPr/>
            </a:pPr>
            <a:fld id="{035C8BA7-B982-4166-AC68-470C8E04EA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AD098C-2168-4010-8DAE-208AC16F9F58}"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z="1400" smtClean="0"/>
              <a:t>Introduce team members </a:t>
            </a:r>
          </a:p>
          <a:p>
            <a:pPr eaLnBrk="1" hangingPunct="1"/>
            <a:endParaRPr lang="en-CA"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274963-1663-48F7-89E2-FE351F4A9EB6}" type="slidenum">
              <a:rPr lang="en-US" smtClean="0"/>
              <a:pPr/>
              <a:t>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b="1" smtClean="0"/>
              <a:t>NPRS-</a:t>
            </a:r>
            <a:r>
              <a:rPr lang="en-US" smtClean="0"/>
              <a:t> Numeric Pain Rating Scale</a:t>
            </a:r>
          </a:p>
        </p:txBody>
      </p:sp>
      <p:sp>
        <p:nvSpPr>
          <p:cNvPr id="49156" name="Slide Number Placeholder 3"/>
          <p:cNvSpPr>
            <a:spLocks noGrp="1"/>
          </p:cNvSpPr>
          <p:nvPr>
            <p:ph type="sldNum" sz="quarter" idx="5"/>
          </p:nvPr>
        </p:nvSpPr>
        <p:spPr>
          <a:noFill/>
        </p:spPr>
        <p:txBody>
          <a:bodyPr/>
          <a:lstStyle/>
          <a:p>
            <a:fld id="{87EF4A5A-CA37-41A2-8E27-2044E34AEBAF}"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AEB896B-E0C5-4FA3-954D-19AD2943F120}" type="slidenum">
              <a:rPr lang="en-US" smtClean="0"/>
              <a:pPr/>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228600" indent="-228600" eaLnBrk="1" hangingPunct="1"/>
            <a:r>
              <a:rPr lang="en-CA" smtClean="0"/>
              <a:t>Refer to </a:t>
            </a:r>
            <a:r>
              <a:rPr lang="en-CA" b="1" smtClean="0"/>
              <a:t>page 18</a:t>
            </a:r>
            <a:r>
              <a:rPr lang="en-CA" smtClean="0"/>
              <a:t> of the PCA Assessment Tool manual.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274963-1663-48F7-89E2-FE351F4A9EB6}" type="slidenum">
              <a:rPr lang="en-US" smtClean="0"/>
              <a:pPr/>
              <a:t>16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MPI_communications&amp;information_titlebgroun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descr="MPI_logo_revers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ctrTitle"/>
          </p:nvPr>
        </p:nvSpPr>
        <p:spPr>
          <a:xfrm>
            <a:off x="685800" y="2130426"/>
            <a:ext cx="7772400" cy="971697"/>
          </a:xfrm>
          <a:prstGeom prst="rect">
            <a:avLst/>
          </a:prstGeom>
        </p:spPr>
        <p:txBody>
          <a:bodyPr>
            <a:noAutofit/>
          </a:bodyPr>
          <a:lstStyle>
            <a:lvl1pPr algn="l">
              <a:defRPr sz="5400" b="1" i="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102123"/>
            <a:ext cx="7772400" cy="1375873"/>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4896740"/>
            <a:ext cx="2133600" cy="365125"/>
          </a:xfrm>
        </p:spPr>
        <p:txBody>
          <a:bodyPr/>
          <a:lstStyle>
            <a:lvl1pPr>
              <a:defRPr b="1">
                <a:solidFill>
                  <a:schemeClr val="bg1"/>
                </a:solidFill>
              </a:defRPr>
            </a:lvl1pPr>
          </a:lstStyle>
          <a:p>
            <a:fld id="{D2632482-26E9-4AD5-A0DB-05A87FA9B2E4}" type="datetimeFigureOut">
              <a:rPr lang="en-US" smtClean="0"/>
              <a:pPr/>
              <a:t>1/30/2017</a:t>
            </a:fld>
            <a:endParaRPr lang="en-US"/>
          </a:p>
        </p:txBody>
      </p:sp>
      <p:sp>
        <p:nvSpPr>
          <p:cNvPr id="7" name="TextBox 6"/>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
        <p:nvSpPr>
          <p:cNvPr id="8" name="TextBox 7"/>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Tree>
    <p:extLst>
      <p:ext uri="{BB962C8B-B14F-4D97-AF65-F5344CB8AC3E}">
        <p14:creationId xmlns:p14="http://schemas.microsoft.com/office/powerpoint/2010/main" xmlns="" val="3147632504"/>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8CF52E3-F62C-4F9A-A552-690EBF1B22EB}"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4013521714"/>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A550162-25DD-41F7-8410-0EC21B60F4E0}" type="slidenum">
              <a:rPr lang="en-US" smtClean="0"/>
              <a:pPr>
                <a:defRPr/>
              </a:pPr>
              <a:t>‹#›</a:t>
            </a:fld>
            <a:endParaRPr lang="en-US"/>
          </a:p>
        </p:txBody>
      </p:sp>
    </p:spTree>
    <p:extLst>
      <p:ext uri="{BB962C8B-B14F-4D97-AF65-F5344CB8AC3E}">
        <p14:creationId xmlns:p14="http://schemas.microsoft.com/office/powerpoint/2010/main" xmlns="" val="875767263"/>
      </p:ext>
    </p:extLst>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0"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372074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32482-26E9-4AD5-A0DB-05A87FA9B2E4}"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2"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255758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330231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401352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685800" y="2130425"/>
            <a:ext cx="4648200" cy="3279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b="1">
                <a:solidFill>
                  <a:srgbClr val="008080"/>
                </a:solidFill>
              </a:defRPr>
            </a:lvl1pPr>
          </a:lstStyle>
          <a:p>
            <a:r>
              <a:rPr lang="en-US" smtClean="0"/>
              <a:t>Click to edit Master title style</a:t>
            </a:r>
            <a:endParaRPr lang="en-US"/>
          </a:p>
        </p:txBody>
      </p:sp>
      <p:sp>
        <p:nvSpPr>
          <p:cNvPr id="4099" name="Rectangle 3"/>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C73DD3E-6E51-4E22-931E-7095A8A073EC}" type="slidenum">
              <a:rPr lang="en-US"/>
              <a:pPr/>
              <a:t>‹#›</a:t>
            </a:fld>
            <a:endParaRPr lang="en-US" dirty="0"/>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194" y="1600200"/>
            <a:ext cx="8229600" cy="4525963"/>
          </a:xfrm>
        </p:spPr>
        <p:txBody>
          <a:bodyPr>
            <a:normAutofit/>
          </a:bodyPr>
          <a:lstStyle>
            <a:lvl1pPr>
              <a:defRPr sz="2200"/>
            </a:lvl1pPr>
            <a:lvl2pPr>
              <a:defRPr sz="2200"/>
            </a:lvl2pPr>
            <a:lvl3pPr>
              <a:defRPr sz="2200"/>
            </a:lvl3pPr>
            <a:lvl4pPr>
              <a:defRPr sz="2200"/>
            </a:lvl4pPr>
            <a:lvl5pPr>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420283" y="10137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1989331093"/>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86B9CAD0-0D7A-4469-8DDF-79687683D552}" type="slidenum">
              <a:rPr lang="en-US"/>
              <a:pPr>
                <a:defRPr/>
              </a:pPr>
              <a:t>‹#›</a:t>
            </a:fld>
            <a:endParaRPr lang="en-US" dirty="0"/>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21FB56D-3F69-4392-9BD4-99A9C364A012}" type="slidenum">
              <a:rPr lang="en-US"/>
              <a:pPr>
                <a:defRPr/>
              </a:pPr>
              <a:t>‹#›</a:t>
            </a:fld>
            <a:endParaRPr lang="en-US" dirty="0"/>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25C06ABB-355E-43E1-8B33-6BBFD1D3B264}" type="slidenum">
              <a:rPr lang="en-US"/>
              <a:pPr>
                <a:defRPr/>
              </a:pPr>
              <a:t>‹#›</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MPI_communications&amp;information_titlebgroun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0" name="Picture 9" descr="MPI_logo_revers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title" hasCustomPrompt="1"/>
          </p:nvPr>
        </p:nvSpPr>
        <p:spPr>
          <a:xfrm>
            <a:off x="722313" y="2324457"/>
            <a:ext cx="7772400" cy="809225"/>
          </a:xfrm>
          <a:prstGeom prst="rect">
            <a:avLst/>
          </a:prstGeom>
        </p:spPr>
        <p:txBody>
          <a:bodyPr anchor="t"/>
          <a:lstStyle>
            <a:lvl1pPr algn="l">
              <a:defRPr sz="4000" b="1" i="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133682"/>
            <a:ext cx="7772400" cy="606752"/>
          </a:xfrm>
        </p:spPr>
        <p:txBody>
          <a:bodyPr anchor="b">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542421274"/>
      </p:ext>
    </p:extLst>
  </p:cSld>
  <p:clrMapOvr>
    <a:masterClrMapping/>
  </p:clrMapOvr>
  <p:transition>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708E3CB2-2EF5-411F-AEF0-2524E8935781}" type="slidenum">
              <a:rPr lang="en-US"/>
              <a:pPr>
                <a:defRPr/>
              </a:pPr>
              <a:t>‹#›</a:t>
            </a:fld>
            <a:endParaRPr lang="en-US" dirty="0"/>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163F3BD0-5098-4869-B04F-DC72A3631331}" type="slidenum">
              <a:rPr lang="en-US"/>
              <a:pPr>
                <a:defRPr/>
              </a:pPr>
              <a:t>‹#›</a:t>
            </a:fld>
            <a:endParaRPr lang="en-US" dirty="0"/>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8C27EB48-FB9E-4583-8C9D-134037A7529E}" type="slidenum">
              <a:rPr lang="en-US"/>
              <a:pPr>
                <a:defRPr/>
              </a:pPr>
              <a:t>‹#›</a:t>
            </a:fld>
            <a:endParaRPr lang="en-US" dirty="0"/>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3432F84-207C-4B2E-85D8-4DF93D97AF2A}" type="slidenum">
              <a:rPr lang="en-US"/>
              <a:pPr>
                <a:defRPr/>
              </a:pPr>
              <a:t>‹#›</a:t>
            </a:fld>
            <a:endParaRPr lang="en-US" dirty="0"/>
          </a:p>
        </p:txBody>
      </p:sp>
    </p:spTree>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CEFE854-7DB1-407F-8529-4A1A204A036E}" type="slidenum">
              <a:rPr lang="en-US"/>
              <a:pPr>
                <a:defRPr/>
              </a:pPr>
              <a:t>‹#›</a:t>
            </a:fld>
            <a:endParaRPr lang="en-US" dirty="0"/>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65D2F49-923F-4C23-AAD0-FE56C352F72B}" type="slidenum">
              <a:rPr lang="en-US"/>
              <a:pPr>
                <a:defRPr/>
              </a:pPr>
              <a:t>‹#›</a:t>
            </a:fld>
            <a:endParaRPr lang="en-US" dirty="0"/>
          </a:p>
        </p:txBody>
      </p:sp>
    </p:spTree>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0D036A04-3A3B-433F-9AA9-981366FD8FC4}" type="slidenum">
              <a:rPr lang="en-US"/>
              <a:pPr>
                <a:defRPr/>
              </a:pPr>
              <a:t>‹#›</a:t>
            </a:fld>
            <a:endParaRPr lang="en-US" dirty="0"/>
          </a:p>
        </p:txBody>
      </p:sp>
    </p:spTree>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6DFCF2E0-EDC7-4E27-A9B2-6F12B9235FCA}" type="slidenum">
              <a:rPr lang="en-US"/>
              <a:pPr>
                <a:defRPr/>
              </a:pPr>
              <a:t>‹#›</a:t>
            </a:fld>
            <a:endParaRPr lang="en-US" dirty="0"/>
          </a:p>
        </p:txBody>
      </p:sp>
    </p:spTree>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D3249A3-E245-4BF2-B761-13A0F61994CA}" type="slidenum">
              <a:rPr lang="en-US"/>
              <a:pPr/>
              <a:t>‹#›</a:t>
            </a:fld>
            <a:endParaRPr lang="en-US" dirty="0"/>
          </a:p>
        </p:txBody>
      </p:sp>
    </p:spTree>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B51860-029C-49D1-A417-8A0D366B530B}" type="slidenum">
              <a:rPr lang="en-US"/>
              <a:pPr/>
              <a:t>‹#›</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9BAB35E-197A-4884-8BD4-6CF846EC6B2F}"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720747135"/>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CEEF7D3-E961-447F-AAB3-A787735D06D4}" type="slidenum">
              <a:rPr lang="en-US"/>
              <a:pPr/>
              <a:t>‹#›</a:t>
            </a:fld>
            <a:endParaRPr lang="en-US" dirty="0"/>
          </a:p>
        </p:txBody>
      </p:sp>
    </p:spTree>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FE5721E-2990-43A0-8A1E-641E38609D71}" type="slidenum">
              <a:rPr lang="en-US"/>
              <a:pPr/>
              <a:t>‹#›</a:t>
            </a:fld>
            <a:endParaRPr lang="en-US" dirty="0"/>
          </a:p>
        </p:txBody>
      </p:sp>
    </p:spTree>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0AC4E2A-07BC-4A31-B8C7-84E755D8647F}" type="slidenum">
              <a:rPr lang="en-US"/>
              <a:pPr/>
              <a:t>‹#›</a:t>
            </a:fld>
            <a:endParaRPr lang="en-US" dirty="0"/>
          </a:p>
        </p:txBody>
      </p:sp>
    </p:spTree>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4285B3E-0A31-4511-976C-0427A915AA4B}" type="slidenum">
              <a:rPr lang="en-US"/>
              <a:pPr/>
              <a:t>‹#›</a:t>
            </a:fld>
            <a:endParaRPr lang="en-US" dirty="0"/>
          </a:p>
        </p:txBody>
      </p:sp>
    </p:spTree>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0B7F12-1968-485C-B462-63165ADE880B}" type="slidenum">
              <a:rPr lang="en-US"/>
              <a:pPr/>
              <a:t>‹#›</a:t>
            </a:fld>
            <a:endParaRPr lang="en-US" dirty="0"/>
          </a:p>
        </p:txBody>
      </p:sp>
    </p:spTree>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3491FA-B373-4056-AE56-5E15B3005758}" type="slidenum">
              <a:rPr lang="en-US"/>
              <a:pPr/>
              <a:t>‹#›</a:t>
            </a:fld>
            <a:endParaRPr lang="en-US" dirty="0"/>
          </a:p>
        </p:txBody>
      </p:sp>
    </p:spTree>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BC7F8E-02E9-44BB-A7F0-17CBD922E290}" type="slidenum">
              <a:rPr lang="en-US"/>
              <a:pPr/>
              <a:t>‹#›</a:t>
            </a:fld>
            <a:endParaRPr lang="en-US" dirty="0"/>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AABC27C-FE89-4838-AE02-ED02F276ECAF}" type="slidenum">
              <a:rPr lang="en-US"/>
              <a:pPr/>
              <a:t>‹#›</a:t>
            </a:fld>
            <a:endParaRPr lang="en-US" dirty="0"/>
          </a:p>
        </p:txBody>
      </p: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2FA29B-F249-4546-91F6-759A5FE4D76D}" type="slidenum">
              <a:rPr lang="en-US"/>
              <a:pPr/>
              <a:t>‹#›</a:t>
            </a:fld>
            <a:endParaRPr lang="en-US"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32482-26E9-4AD5-A0DB-05A87FA9B2E4}"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2646053-3BD1-47EB-88DE-F6E40AA69225}" type="slidenum">
              <a:rPr lang="en-US" smtClean="0"/>
              <a:pPr>
                <a:defRPr/>
              </a:pPr>
              <a:t>‹#›</a:t>
            </a:fld>
            <a:endParaRPr lang="en-US"/>
          </a:p>
        </p:txBody>
      </p:sp>
      <p:sp>
        <p:nvSpPr>
          <p:cNvPr id="11"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2557583110"/>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A6D5450-A9AA-4B39-A333-F277E4165580}" type="slidenum">
              <a:rPr lang="en-US" smtClean="0"/>
              <a:pPr>
                <a:defRPr/>
              </a:pPr>
              <a:t>‹#›</a:t>
            </a:fld>
            <a:endParaRPr lang="en-US"/>
          </a:p>
        </p:txBody>
      </p:sp>
      <p:sp>
        <p:nvSpPr>
          <p:cNvPr id="7"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302310388"/>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32482-26E9-4AD5-A0DB-05A87FA9B2E4}" type="datetimeFigureOut">
              <a:rPr lang="en-US" smtClean="0"/>
              <a:pPr/>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6"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74996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B97D058-4E53-4BFC-A613-45B34F90F394}" type="slidenum">
              <a:rPr lang="en-US" smtClean="0"/>
              <a:pPr>
                <a:defRPr/>
              </a:pPr>
              <a:t>‹#›</a:t>
            </a:fld>
            <a:endParaRPr lang="en-US"/>
          </a:p>
        </p:txBody>
      </p:sp>
    </p:spTree>
    <p:extLst>
      <p:ext uri="{BB962C8B-B14F-4D97-AF65-F5344CB8AC3E}">
        <p14:creationId xmlns:p14="http://schemas.microsoft.com/office/powerpoint/2010/main" xmlns="" val="3248743959"/>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D27F492-A841-4D4B-8247-2C1991C4A7E5}" type="slidenum">
              <a:rPr lang="en-US" smtClean="0"/>
              <a:pPr>
                <a:defRPr/>
              </a:pPr>
              <a:t>‹#›</a:t>
            </a:fld>
            <a:endParaRPr lang="en-US"/>
          </a:p>
        </p:txBody>
      </p:sp>
    </p:spTree>
    <p:extLst>
      <p:ext uri="{BB962C8B-B14F-4D97-AF65-F5344CB8AC3E}">
        <p14:creationId xmlns:p14="http://schemas.microsoft.com/office/powerpoint/2010/main" xmlns="" val="142494866"/>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7.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32482-26E9-4AD5-A0DB-05A87FA9B2E4}" type="datetimeFigureOut">
              <a:rPr lang="en-US" smtClean="0"/>
              <a:pPr/>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C9E003-B18E-4471-BC15-C856FE496E4E}" type="slidenum">
              <a:rPr lang="en-US" smtClean="0"/>
              <a:pPr>
                <a:defRPr/>
              </a:pPr>
              <a:t>‹#›</a:t>
            </a:fld>
            <a:endParaRPr lang="en-US"/>
          </a:p>
        </p:txBody>
      </p:sp>
      <p:sp>
        <p:nvSpPr>
          <p:cNvPr id="8" name="Rectangle 7"/>
          <p:cNvSpPr/>
          <p:nvPr/>
        </p:nvSpPr>
        <p:spPr>
          <a:xfrm>
            <a:off x="1420283" y="10010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I_logo_footer.jp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942667" y="6236262"/>
            <a:ext cx="1814490" cy="390077"/>
          </a:xfrm>
          <a:prstGeom prst="rect">
            <a:avLst/>
          </a:prstGeom>
        </p:spPr>
      </p:pic>
      <p:pic>
        <p:nvPicPr>
          <p:cNvPr id="16" name="Picture 15" descr="blue-arrow-top-down.png"/>
          <p:cNvPicPr>
            <a:picLocks/>
          </p:cNvPicPr>
          <p:nvPr/>
        </p:nvPicPr>
        <p:blipFill>
          <a:blip r:embed="rId18" cstate="print">
            <a:extLst>
              <a:ext uri="{28A0092B-C50C-407E-A947-70E740481C1C}">
                <a14:useLocalDpi xmlns:a14="http://schemas.microsoft.com/office/drawing/2010/main" xmlns="" val="0"/>
              </a:ext>
            </a:extLst>
          </a:blip>
          <a:stretch>
            <a:fillRect/>
          </a:stretch>
        </p:blipFill>
        <p:spPr>
          <a:xfrm>
            <a:off x="3681413" y="-371424"/>
            <a:ext cx="1781175" cy="662813"/>
          </a:xfrm>
          <a:prstGeom prst="rect">
            <a:avLst/>
          </a:prstGeom>
        </p:spPr>
      </p:pic>
    </p:spTree>
    <p:extLst>
      <p:ext uri="{BB962C8B-B14F-4D97-AF65-F5344CB8AC3E}">
        <p14:creationId xmlns:p14="http://schemas.microsoft.com/office/powerpoint/2010/main" xmlns="" val="269211108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Lst>
  <p:transition>
    <p:wipe dir="d"/>
  </p:transition>
  <p:timing>
    <p:tnLst>
      <p:par>
        <p:cTn id="1" dur="indefinite" restart="never" nodeType="tmRoot"/>
      </p:par>
    </p:tnLst>
  </p:timing>
  <p:txStyles>
    <p:titleStyle>
      <a:lvl1pPr algn="ctr" defTabSz="457200" rtl="0" eaLnBrk="1" latinLnBrk="0" hangingPunct="1">
        <a:spcBef>
          <a:spcPct val="0"/>
        </a:spcBef>
        <a:buNone/>
        <a:defRPr sz="4800" b="0" i="0" kern="1200">
          <a:solidFill>
            <a:srgbClr val="07838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p:wipe dir="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sldNum" sz="quarter" idx="4"/>
          </p:nvPr>
        </p:nvSpPr>
        <p:spPr bwMode="auto">
          <a:xfrm>
            <a:off x="7696200" y="6400800"/>
            <a:ext cx="1260475"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hlink"/>
                </a:solidFill>
              </a:defRPr>
            </a:lvl1pPr>
          </a:lstStyle>
          <a:p>
            <a:pPr>
              <a:defRPr/>
            </a:pPr>
            <a:fld id="{17BE8B39-E8A0-4E5D-9CAB-A2CD68AAD72C}" type="slidenum">
              <a:rPr lang="en-US"/>
              <a:pPr>
                <a:defRPr/>
              </a:pPr>
              <a:t>‹#›</a:t>
            </a:fld>
            <a:endParaRPr lang="en-US" dirty="0"/>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a:fld id="{1D942F54-119E-4A9E-8DEC-26F5533DC478}" type="slidenum">
              <a:rPr lang="en-US" sz="1400"/>
              <a:pPr algn="r"/>
              <a:t>‹#›</a:t>
            </a:fld>
            <a:endParaRPr lang="en-US" sz="1400" dirty="0"/>
          </a:p>
        </p:txBody>
      </p:sp>
      <p:sp>
        <p:nvSpPr>
          <p:cNvPr id="6149"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1" name="Rectangle 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A228B2-E735-4954-AC48-25B4B6C3BED5}" type="slidenum">
              <a:rPr lang="en-US"/>
              <a:pPr/>
              <a:t>‹#›</a:t>
            </a:fld>
            <a:endParaRPr lang="en-US" dirty="0"/>
          </a:p>
        </p:txBody>
      </p:sp>
      <p:sp>
        <p:nvSpPr>
          <p:cNvPr id="16389" name="Rectangle 5"/>
          <p:cNvSpPr>
            <a:spLocks noChangeArrowheads="1"/>
          </p:cNvSpPr>
          <p:nvPr/>
        </p:nvSpPr>
        <p:spPr bwMode="auto">
          <a:xfrm>
            <a:off x="7696200" y="6400800"/>
            <a:ext cx="1260475" cy="331788"/>
          </a:xfrm>
          <a:prstGeom prst="rect">
            <a:avLst/>
          </a:prstGeom>
          <a:noFill/>
          <a:ln w="9525">
            <a:noFill/>
            <a:miter lim="800000"/>
            <a:headEnd/>
            <a:tailEnd/>
          </a:ln>
        </p:spPr>
        <p:txBody>
          <a:bodyPr/>
          <a:lstStyle>
            <a:lvl1pPr algn="r">
              <a:defRPr sz="1400" b="1">
                <a:solidFill>
                  <a:schemeClr val="hlink"/>
                </a:solidFill>
              </a:defRPr>
            </a:lvl1pPr>
          </a:lstStyle>
          <a:p>
            <a:pPr>
              <a:defRPr/>
            </a:pPr>
            <a:fld id="{8FAADD45-1A91-4100-9B2C-7F279E81F08E}" type="slidenum">
              <a:rPr lang="en-US"/>
              <a:pPr>
                <a:defRPr/>
              </a:pPr>
              <a:t>‹#›</a:t>
            </a:fld>
            <a:endParaRPr lang="en-US" dirty="0"/>
          </a:p>
        </p:txBody>
      </p:sp>
      <p:sp>
        <p:nvSpPr>
          <p:cNvPr id="7173"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pps.mpi.mb.ca/pca/pca.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z="4800" dirty="0" smtClean="0"/>
              <a:t>Personal Care Assistance Tool </a:t>
            </a:r>
            <a:br>
              <a:rPr lang="en-US" sz="4800" dirty="0" smtClean="0"/>
            </a:br>
            <a:r>
              <a:rPr lang="en-US" sz="3600" dirty="0" smtClean="0"/>
              <a:t>PCA</a:t>
            </a:r>
            <a:r>
              <a:rPr lang="en-US" sz="4800" dirty="0" smtClean="0"/>
              <a:t> </a:t>
            </a:r>
            <a:r>
              <a:rPr lang="en-US" sz="3600" dirty="0" smtClean="0"/>
              <a:t>Orientation Basics</a:t>
            </a:r>
            <a:br>
              <a:rPr lang="en-US" sz="3600" dirty="0" smtClean="0"/>
            </a:br>
            <a:r>
              <a:rPr lang="en-US" sz="3600" dirty="0" smtClean="0"/>
              <a:t> </a:t>
            </a:r>
            <a:r>
              <a:rPr lang="en-US" sz="2800" dirty="0" smtClean="0"/>
              <a:t>The Assessor’s Guide to Evaluating </a:t>
            </a:r>
            <a:br>
              <a:rPr lang="en-US" sz="2800" dirty="0" smtClean="0"/>
            </a:br>
            <a:r>
              <a:rPr lang="en-US" sz="2800" dirty="0" smtClean="0"/>
              <a:t>Personal Care </a:t>
            </a:r>
            <a:r>
              <a:rPr lang="en-US" sz="3600" dirty="0" smtClean="0"/>
              <a:t/>
            </a:r>
            <a:br>
              <a:rPr lang="en-US" sz="3600" dirty="0" smtClean="0"/>
            </a:br>
            <a:r>
              <a:rPr lang="en-US" sz="4000" dirty="0" smtClean="0"/>
              <a:t> Part 3 - Reporting and Recommendations</a:t>
            </a:r>
          </a:p>
        </p:txBody>
      </p:sp>
      <p:sp>
        <p:nvSpPr>
          <p:cNvPr id="4" name="Rectangle 3"/>
          <p:cNvSpPr/>
          <p:nvPr/>
        </p:nvSpPr>
        <p:spPr>
          <a:xfrm>
            <a:off x="304800" y="4650938"/>
            <a:ext cx="8534400" cy="1292662"/>
          </a:xfrm>
          <a:prstGeom prst="rect">
            <a:avLst/>
          </a:prstGeom>
        </p:spPr>
        <p:txBody>
          <a:bodyPr wrap="square">
            <a:spAutoFit/>
          </a:bodyPr>
          <a:lstStyle/>
          <a:p>
            <a:pPr eaLnBrk="1" hangingPunct="1"/>
            <a:r>
              <a:rPr lang="en-US" sz="3600" dirty="0" smtClean="0">
                <a:latin typeface="+mj-lt"/>
              </a:rPr>
              <a:t>Janet Kumka - January 2017</a:t>
            </a:r>
          </a:p>
          <a:p>
            <a:pPr eaLnBrk="1" hangingPunct="1"/>
            <a:r>
              <a:rPr lang="en-CA" sz="1400" i="1" dirty="0" smtClean="0">
                <a:latin typeface="+mn-lt"/>
              </a:rPr>
              <a:t>This report has been prepared as advice, opinions, proposals, recommendations, analyses or policy options developed by or for the public body or a minister, as per Section 23(1) of the Freedom of Information and Protection of Privacy Act.</a:t>
            </a:r>
            <a:endParaRPr lang="en-US" sz="1400" dirty="0" smtClean="0">
              <a:latin typeface="+mn-l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91194" y="1295400"/>
            <a:ext cx="8229600" cy="4830763"/>
          </a:xfrm>
        </p:spPr>
        <p:txBody>
          <a:bodyPr/>
          <a:lstStyle/>
          <a:p>
            <a:pPr>
              <a:buFont typeface="Wingdings" pitchFamily="2" charset="2"/>
              <a:buNone/>
            </a:pPr>
            <a:r>
              <a:rPr lang="en-US" sz="2800" dirty="0" smtClean="0"/>
              <a:t>Meals</a:t>
            </a:r>
          </a:p>
          <a:p>
            <a:pPr marL="0" indent="0">
              <a:buFont typeface="Wingdings" pitchFamily="2" charset="2"/>
              <a:buNone/>
            </a:pPr>
            <a:r>
              <a:rPr lang="en-US" sz="2000" b="1" dirty="0" smtClean="0"/>
              <a:t>Preparations</a:t>
            </a:r>
            <a:r>
              <a:rPr lang="en-US" sz="2000" dirty="0" smtClean="0"/>
              <a:t>: </a:t>
            </a:r>
            <a:r>
              <a:rPr lang="en-US" sz="2000" i="1" dirty="0" smtClean="0"/>
              <a:t>She is able to peel vegetables.  She is able to chop and demonstrated she holds knife in right (dominant) hand and has to push down on the blade with the left hand.  Need for assistance is related to the right shoulder injury that occurred after the MVC and  determined as unrelated to the MVC.</a:t>
            </a:r>
          </a:p>
          <a:p>
            <a:pPr marL="0" indent="0">
              <a:buFont typeface="Wingdings" pitchFamily="2" charset="2"/>
              <a:buNone/>
            </a:pPr>
            <a:endParaRPr lang="en-US" sz="2000" i="1" dirty="0" smtClean="0"/>
          </a:p>
          <a:p>
            <a:pPr marL="0" indent="0">
              <a:buFont typeface="Wingdings" pitchFamily="2" charset="2"/>
              <a:buNone/>
            </a:pPr>
            <a:r>
              <a:rPr lang="en-US" sz="2000" b="1" dirty="0" smtClean="0"/>
              <a:t>Clean-up:  </a:t>
            </a:r>
            <a:r>
              <a:rPr lang="en-US" sz="2000" i="1" dirty="0" smtClean="0"/>
              <a:t>She is able to wipe counters with left hand.  She demonstrated she is able to wash dishes in the sink but has to lean forward to compensate for the reduced ROM in her right shoulder (related to a post MVC fall and subsequent shoulder injury).</a:t>
            </a:r>
          </a:p>
          <a:p>
            <a:pPr marL="0" indent="0">
              <a:buFont typeface="Wingdings" pitchFamily="2" charset="2"/>
              <a:buNone/>
            </a:pPr>
            <a:endParaRPr lang="en-US" sz="2000" b="1" i="1" dirty="0" smtClean="0"/>
          </a:p>
          <a:p>
            <a:pPr marL="0" indent="0">
              <a:buFont typeface="Wingdings" pitchFamily="2" charset="2"/>
              <a:buNone/>
            </a:pPr>
            <a:r>
              <a:rPr lang="en-US" sz="2000" b="1" i="1" dirty="0" smtClean="0"/>
              <a:t>In this case, the claimant is considered as Independent with meal tasks with respect to MVC related injuries.</a:t>
            </a:r>
            <a:endParaRPr lang="en-US" sz="2000" b="1" dirty="0" smtClean="0"/>
          </a:p>
        </p:txBody>
      </p:sp>
      <p:sp>
        <p:nvSpPr>
          <p:cNvPr id="32770" name="Title 1"/>
          <p:cNvSpPr>
            <a:spLocks noGrp="1"/>
          </p:cNvSpPr>
          <p:nvPr>
            <p:ph type="title"/>
          </p:nvPr>
        </p:nvSpPr>
        <p:spPr/>
        <p:txBody>
          <a:bodyPr/>
          <a:lstStyle/>
          <a:p>
            <a:r>
              <a:rPr lang="en-US" smtClean="0"/>
              <a:t>PCA Report Sample 1</a:t>
            </a:r>
          </a:p>
        </p:txBody>
      </p:sp>
      <p:sp>
        <p:nvSpPr>
          <p:cNvPr id="32772" name="Slide Number Placeholder 3"/>
          <p:cNvSpPr>
            <a:spLocks noGrp="1"/>
          </p:cNvSpPr>
          <p:nvPr>
            <p:ph type="sldNum" sz="quarter" idx="4294967295"/>
          </p:nvPr>
        </p:nvSpPr>
        <p:spPr>
          <a:xfrm>
            <a:off x="7010400" y="6408738"/>
            <a:ext cx="2133600" cy="476250"/>
          </a:xfrm>
          <a:noFill/>
        </p:spPr>
        <p:txBody>
          <a:bodyPr/>
          <a:lstStyle/>
          <a:p>
            <a:fld id="{9177C8A1-EB54-4380-AEC8-725E4A4DF55A}" type="slidenum">
              <a:rPr lang="en-US" smtClean="0"/>
              <a:pPr/>
              <a:t>10</a:t>
            </a:fld>
            <a:endParaRPr lang="en-US" smtClean="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91194" y="1295400"/>
            <a:ext cx="8229600" cy="5562600"/>
          </a:xfrm>
        </p:spPr>
        <p:txBody>
          <a:bodyPr>
            <a:normAutofit lnSpcReduction="10000"/>
          </a:bodyPr>
          <a:lstStyle/>
          <a:p>
            <a:pPr>
              <a:buFont typeface="Wingdings" pitchFamily="2" charset="2"/>
              <a:buNone/>
            </a:pPr>
            <a:r>
              <a:rPr lang="en-US" sz="2800" dirty="0" smtClean="0"/>
              <a:t>Vacuuming: </a:t>
            </a:r>
            <a:endParaRPr lang="en-US" sz="2800" i="1" dirty="0" smtClean="0"/>
          </a:p>
          <a:p>
            <a:pPr marL="0" indent="0">
              <a:buFont typeface="Wingdings" pitchFamily="2" charset="2"/>
              <a:buNone/>
            </a:pPr>
            <a:r>
              <a:rPr lang="en-US" sz="2000" i="1" dirty="0" err="1" smtClean="0"/>
              <a:t>Subj</a:t>
            </a:r>
            <a:r>
              <a:rPr lang="en-US" sz="2000" i="1" dirty="0" smtClean="0"/>
              <a:t>- Claimant reported he does not vacuum at home due to his ongoing symptoms.  We discussed his participation in the </a:t>
            </a:r>
            <a:r>
              <a:rPr lang="en-US" sz="2000" dirty="0" smtClean="0"/>
              <a:t>work hardening program and he reported he attended 4 hrs per day x 5 days a week.  He stated he was able to pace himself, work through his symptoms (i.e., headaches) and took a break when needed.</a:t>
            </a:r>
          </a:p>
          <a:p>
            <a:pPr marL="0" indent="0">
              <a:buFont typeface="Wingdings" pitchFamily="2" charset="2"/>
              <a:buNone/>
            </a:pPr>
            <a:endParaRPr lang="en-US" sz="2000" dirty="0" smtClean="0"/>
          </a:p>
          <a:p>
            <a:pPr marL="0" indent="0">
              <a:buFont typeface="Wingdings" pitchFamily="2" charset="2"/>
              <a:buNone/>
            </a:pPr>
            <a:r>
              <a:rPr lang="en-US" sz="2000" dirty="0" err="1" smtClean="0"/>
              <a:t>Obj</a:t>
            </a:r>
            <a:r>
              <a:rPr lang="en-US" sz="2000" dirty="0" smtClean="0"/>
              <a:t>- </a:t>
            </a:r>
            <a:r>
              <a:rPr lang="en-US" sz="2000" i="1" dirty="0" smtClean="0"/>
              <a:t>Functional testing at the end of Sept 2012 put him in the Medium strength range.  The writer notes vacuuming is within the Light strength demand, therefore based on objective testing he should be able vacuum as far as strength is concerned. </a:t>
            </a:r>
          </a:p>
          <a:p>
            <a:pPr marL="0" indent="0">
              <a:buFont typeface="Wingdings" pitchFamily="2" charset="2"/>
              <a:buNone/>
            </a:pPr>
            <a:endParaRPr lang="en-US" sz="2000" i="1" dirty="0" smtClean="0"/>
          </a:p>
          <a:p>
            <a:pPr marL="0" indent="0">
              <a:buFont typeface="Wingdings" pitchFamily="2" charset="2"/>
              <a:buNone/>
            </a:pPr>
            <a:r>
              <a:rPr lang="en-US" sz="2000" i="1" dirty="0" smtClean="0"/>
              <a:t>Ax- ct was able to retrieve the central </a:t>
            </a:r>
            <a:r>
              <a:rPr lang="en-US" sz="2000" i="1" dirty="0" err="1" smtClean="0"/>
              <a:t>vac</a:t>
            </a:r>
            <a:r>
              <a:rPr lang="en-US" sz="2000" i="1" dirty="0" smtClean="0"/>
              <a:t> from the hall closet and set it up.  He vacuumed the entire back hallway using his left hand.  It took him 3 minutes, 15 seconds.  At the end, he reported low back pain, an increase in pelvic discomfort, and that he felt "a little dizzy".  His NPRS increased from 3/10 at the start to 5-6/10 by the end of the task.  </a:t>
            </a:r>
            <a:endParaRPr lang="en-US" sz="2000" dirty="0" smtClean="0"/>
          </a:p>
        </p:txBody>
      </p:sp>
      <p:sp>
        <p:nvSpPr>
          <p:cNvPr id="33794" name="Title 1"/>
          <p:cNvSpPr>
            <a:spLocks noGrp="1"/>
          </p:cNvSpPr>
          <p:nvPr>
            <p:ph type="title"/>
          </p:nvPr>
        </p:nvSpPr>
        <p:spPr/>
        <p:txBody>
          <a:bodyPr/>
          <a:lstStyle/>
          <a:p>
            <a:r>
              <a:rPr lang="en-US" smtClean="0"/>
              <a:t>PCA Report Sample 2</a:t>
            </a:r>
          </a:p>
        </p:txBody>
      </p:sp>
      <p:sp>
        <p:nvSpPr>
          <p:cNvPr id="33796" name="Slide Number Placeholder 3"/>
          <p:cNvSpPr>
            <a:spLocks noGrp="1"/>
          </p:cNvSpPr>
          <p:nvPr>
            <p:ph type="sldNum" sz="quarter" idx="4294967295"/>
          </p:nvPr>
        </p:nvSpPr>
        <p:spPr>
          <a:xfrm>
            <a:off x="7010400" y="6408738"/>
            <a:ext cx="2133600" cy="476250"/>
          </a:xfrm>
          <a:noFill/>
        </p:spPr>
        <p:txBody>
          <a:bodyPr/>
          <a:lstStyle/>
          <a:p>
            <a:fld id="{2A711E52-FD99-4BF6-A355-C55CC83552F5}" type="slidenum">
              <a:rPr lang="en-US" smtClean="0"/>
              <a:pPr/>
              <a:t>11</a:t>
            </a:fld>
            <a:endParaRPr lang="en-US" smtClean="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91194" y="1295400"/>
            <a:ext cx="8229600" cy="4953000"/>
          </a:xfrm>
        </p:spPr>
        <p:txBody>
          <a:bodyPr>
            <a:normAutofit/>
          </a:bodyPr>
          <a:lstStyle/>
          <a:p>
            <a:pPr marL="0" indent="0">
              <a:buFont typeface="Wingdings" pitchFamily="2" charset="2"/>
              <a:buNone/>
            </a:pPr>
            <a:r>
              <a:rPr lang="en-US" sz="2000" dirty="0" smtClean="0"/>
              <a:t>He was able to demonstrate carrying the central vacuum hose up and down the basement stairs without too much difficulty, and he was able to return the vacuum to the hall closet when he was finished</a:t>
            </a:r>
          </a:p>
          <a:p>
            <a:pPr marL="0" indent="0">
              <a:spcBef>
                <a:spcPts val="300"/>
              </a:spcBef>
              <a:buFont typeface="Wingdings" pitchFamily="2" charset="2"/>
              <a:buNone/>
            </a:pPr>
            <a:endParaRPr lang="en-US" sz="2000" dirty="0" smtClean="0"/>
          </a:p>
          <a:p>
            <a:pPr marL="0" indent="0">
              <a:buFont typeface="Wingdings" pitchFamily="2" charset="2"/>
              <a:buNone/>
            </a:pPr>
            <a:r>
              <a:rPr lang="en-US" sz="2000" b="1" dirty="0" smtClean="0"/>
              <a:t>Rx</a:t>
            </a:r>
            <a:r>
              <a:rPr lang="en-US" sz="2000" dirty="0" smtClean="0"/>
              <a:t>- Based on demonstrated function, it is the assessor’s opinion that Mr. Smith is able to vacuum.  It was recommended  that he pace himself (take breaks as needed, do different sections of the house throughout the week, etc.) in order to manage his symptoms.</a:t>
            </a:r>
          </a:p>
          <a:p>
            <a:pPr marL="0" indent="0">
              <a:spcBef>
                <a:spcPts val="300"/>
              </a:spcBef>
              <a:buFont typeface="Wingdings" pitchFamily="2" charset="2"/>
              <a:buNone/>
            </a:pPr>
            <a:endParaRPr lang="en-US" sz="2000" dirty="0" smtClean="0"/>
          </a:p>
          <a:p>
            <a:pPr marL="0" indent="0">
              <a:buFont typeface="Wingdings" pitchFamily="2" charset="2"/>
              <a:buNone/>
            </a:pPr>
            <a:r>
              <a:rPr lang="en-US" sz="2000" b="1" i="1" dirty="0" smtClean="0"/>
              <a:t>This is a good detailed example of a functional assessment where the assessor provided an objective opinion based on claimant demonstrated function.</a:t>
            </a:r>
          </a:p>
        </p:txBody>
      </p:sp>
      <p:sp>
        <p:nvSpPr>
          <p:cNvPr id="34818" name="Title 1"/>
          <p:cNvSpPr>
            <a:spLocks noGrp="1"/>
          </p:cNvSpPr>
          <p:nvPr>
            <p:ph type="title"/>
          </p:nvPr>
        </p:nvSpPr>
        <p:spPr/>
        <p:txBody>
          <a:bodyPr/>
          <a:lstStyle/>
          <a:p>
            <a:r>
              <a:rPr lang="en-US" smtClean="0"/>
              <a:t>PCA Report Sample 2 con’t</a:t>
            </a:r>
          </a:p>
        </p:txBody>
      </p:sp>
      <p:sp>
        <p:nvSpPr>
          <p:cNvPr id="34820" name="Slide Number Placeholder 3"/>
          <p:cNvSpPr>
            <a:spLocks noGrp="1"/>
          </p:cNvSpPr>
          <p:nvPr>
            <p:ph type="sldNum" sz="quarter" idx="4294967295"/>
          </p:nvPr>
        </p:nvSpPr>
        <p:spPr>
          <a:xfrm>
            <a:off x="7010400" y="6408738"/>
            <a:ext cx="2133600" cy="476250"/>
          </a:xfrm>
          <a:noFill/>
        </p:spPr>
        <p:txBody>
          <a:bodyPr/>
          <a:lstStyle/>
          <a:p>
            <a:fld id="{3F7ACDE4-C6F8-4773-8AC1-3601246287AE}" type="slidenum">
              <a:rPr lang="en-US" smtClean="0"/>
              <a:pPr/>
              <a:t>12</a:t>
            </a:fld>
            <a:endParaRPr lang="en-US" smtClean="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381000" y="1219200"/>
            <a:ext cx="8610600" cy="4914900"/>
          </a:xfrm>
        </p:spPr>
        <p:txBody>
          <a:bodyPr>
            <a:normAutofit fontScale="85000" lnSpcReduction="20000"/>
          </a:bodyPr>
          <a:lstStyle/>
          <a:p>
            <a:pPr marL="0" lvl="1" indent="0">
              <a:spcAft>
                <a:spcPts val="600"/>
              </a:spcAft>
              <a:buNone/>
            </a:pPr>
            <a:r>
              <a:rPr lang="en-US" sz="3000" dirty="0" smtClean="0"/>
              <a:t>It can be assumed that the case manager will approve the recommendation and provision of assistive devices (on invoices totaling under $100.00 per claim) that will facilitate independence with a specific task/s. </a:t>
            </a:r>
          </a:p>
          <a:p>
            <a:pPr marL="0" indent="0">
              <a:buFont typeface="Wingdings" pitchFamily="2" charset="2"/>
              <a:buNone/>
            </a:pPr>
            <a:r>
              <a:rPr lang="en-US" sz="3000" b="1" i="1" dirty="0" smtClean="0"/>
              <a:t>In cases of the following, formal written approval is required:</a:t>
            </a:r>
          </a:p>
          <a:p>
            <a:r>
              <a:rPr lang="en-US" sz="3000" dirty="0" smtClean="0">
                <a:cs typeface="Times New Roman" pitchFamily="18" charset="0"/>
              </a:rPr>
              <a:t>Adaptation of a motor vehicle</a:t>
            </a:r>
          </a:p>
          <a:p>
            <a:r>
              <a:rPr lang="en-US" sz="3000" dirty="0" smtClean="0">
                <a:cs typeface="Times New Roman" pitchFamily="18" charset="0"/>
              </a:rPr>
              <a:t>Structural alteration of the victim’s residence</a:t>
            </a:r>
          </a:p>
          <a:p>
            <a:r>
              <a:rPr lang="en-US" sz="3000" dirty="0" smtClean="0">
                <a:cs typeface="Times New Roman" pitchFamily="18" charset="0"/>
              </a:rPr>
              <a:t>Provision of powered mobility aids</a:t>
            </a:r>
          </a:p>
          <a:p>
            <a:r>
              <a:rPr lang="en-US" sz="3000" dirty="0" smtClean="0">
                <a:cs typeface="Times New Roman" pitchFamily="18" charset="0"/>
              </a:rPr>
              <a:t>Provision of communication, learning and cognitive therapy aids</a:t>
            </a:r>
          </a:p>
          <a:p>
            <a:pPr>
              <a:buFont typeface="Wingdings" pitchFamily="2" charset="2"/>
              <a:buNone/>
            </a:pPr>
            <a:endParaRPr lang="en-US" sz="2000" dirty="0" smtClean="0"/>
          </a:p>
          <a:p>
            <a:pPr marL="990600" lvl="1" indent="-533400" eaLnBrk="1" hangingPunct="1">
              <a:lnSpc>
                <a:spcPct val="90000"/>
              </a:lnSpc>
              <a:buFont typeface="Wingdings" pitchFamily="2" charset="2"/>
              <a:buNone/>
            </a:pPr>
            <a:endParaRPr lang="en-CA" sz="2000" dirty="0" smtClean="0"/>
          </a:p>
          <a:p>
            <a:pPr marL="990600" lvl="1" indent="-533400" eaLnBrk="1" hangingPunct="1">
              <a:lnSpc>
                <a:spcPct val="90000"/>
              </a:lnSpc>
              <a:buFont typeface="Wingdings" pitchFamily="2" charset="2"/>
              <a:buNone/>
            </a:pPr>
            <a:endParaRPr lang="en-CA" sz="2000" dirty="0" smtClean="0"/>
          </a:p>
          <a:p>
            <a:pPr marL="990600" lvl="1" indent="-533400" eaLnBrk="1" hangingPunct="1">
              <a:lnSpc>
                <a:spcPct val="90000"/>
              </a:lnSpc>
              <a:buFont typeface="Wingdings" pitchFamily="2" charset="2"/>
              <a:buNone/>
            </a:pPr>
            <a:r>
              <a:rPr lang="en-CA" sz="2000" dirty="0" smtClean="0"/>
              <a:t>	</a:t>
            </a:r>
            <a:endParaRPr lang="en-CA" sz="2000" b="1" dirty="0" smtClean="0"/>
          </a:p>
          <a:p>
            <a:pPr marL="990600" lvl="1" indent="-533400" eaLnBrk="1" hangingPunct="1">
              <a:lnSpc>
                <a:spcPct val="90000"/>
              </a:lnSpc>
              <a:buFont typeface="Wingdings" pitchFamily="2" charset="2"/>
              <a:buNone/>
            </a:pPr>
            <a:endParaRPr lang="en-CA" sz="2000" b="1" dirty="0" smtClean="0"/>
          </a:p>
          <a:p>
            <a:pPr marL="990600" lvl="1" indent="-533400" eaLnBrk="1" hangingPunct="1">
              <a:lnSpc>
                <a:spcPct val="90000"/>
              </a:lnSpc>
              <a:buFont typeface="Wingdings" pitchFamily="2" charset="2"/>
              <a:buNone/>
            </a:pPr>
            <a:endParaRPr lang="en-CA" sz="2000" dirty="0" smtClean="0"/>
          </a:p>
        </p:txBody>
      </p:sp>
      <p:sp>
        <p:nvSpPr>
          <p:cNvPr id="35843" name="Rectangle 2"/>
          <p:cNvSpPr>
            <a:spLocks noGrp="1" noChangeArrowheads="1"/>
          </p:cNvSpPr>
          <p:nvPr>
            <p:ph type="title"/>
          </p:nvPr>
        </p:nvSpPr>
        <p:spPr>
          <a:xfrm>
            <a:off x="457200" y="304800"/>
            <a:ext cx="8229600" cy="992188"/>
          </a:xfrm>
        </p:spPr>
        <p:txBody>
          <a:bodyPr/>
          <a:lstStyle/>
          <a:p>
            <a:pPr eaLnBrk="1" hangingPunct="1"/>
            <a:r>
              <a:rPr lang="en-CA" smtClean="0"/>
              <a:t>Recommendations</a:t>
            </a:r>
          </a:p>
        </p:txBody>
      </p:sp>
      <p:sp>
        <p:nvSpPr>
          <p:cNvPr id="35842" name="Slide Number Placeholder 3"/>
          <p:cNvSpPr>
            <a:spLocks noGrp="1"/>
          </p:cNvSpPr>
          <p:nvPr>
            <p:ph type="sldNum" sz="quarter" idx="4294967295"/>
          </p:nvPr>
        </p:nvSpPr>
        <p:spPr>
          <a:xfrm>
            <a:off x="7010400" y="6408738"/>
            <a:ext cx="2133600" cy="476250"/>
          </a:xfrm>
          <a:noFill/>
        </p:spPr>
        <p:txBody>
          <a:bodyPr/>
          <a:lstStyle/>
          <a:p>
            <a:fld id="{362B4A80-BE13-4373-89A8-F21CBCA8D280}" type="slidenum">
              <a:rPr lang="en-US" smtClean="0"/>
              <a:pPr/>
              <a:t>13</a:t>
            </a:fld>
            <a:endParaRPr lang="en-US" smtClean="0"/>
          </a:p>
        </p:txBody>
      </p:sp>
      <p:sp>
        <p:nvSpPr>
          <p:cNvPr id="192518" name="Rectangle 6"/>
          <p:cNvSpPr>
            <a:spLocks noChangeArrowheads="1"/>
          </p:cNvSpPr>
          <p:nvPr/>
        </p:nvSpPr>
        <p:spPr bwMode="auto">
          <a:xfrm>
            <a:off x="1219200" y="1600200"/>
            <a:ext cx="6629400" cy="701675"/>
          </a:xfrm>
          <a:prstGeom prst="rect">
            <a:avLst/>
          </a:prstGeom>
          <a:noFill/>
          <a:ln w="9525">
            <a:noFill/>
            <a:miter lim="800000"/>
            <a:headEnd/>
            <a:tailEnd/>
          </a:ln>
          <a:effectLst/>
        </p:spPr>
        <p:txBody>
          <a:bodyPr>
            <a:spAutoFit/>
          </a:bodyPr>
          <a:lstStyle/>
          <a:p>
            <a:pPr>
              <a:defRPr/>
            </a:pPr>
            <a:endParaRPr lang="en-CA" sz="4000" dirty="0">
              <a:effectLst>
                <a:outerShdw blurRad="38100" dist="38100" dir="2700000" algn="tl">
                  <a:srgbClr val="000000"/>
                </a:outerShdw>
              </a:effectLst>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normAutofit/>
          </a:bodyPr>
          <a:lstStyle/>
          <a:p>
            <a:pPr marL="0" lvl="1" indent="0">
              <a:spcAft>
                <a:spcPts val="600"/>
              </a:spcAft>
              <a:buNone/>
            </a:pPr>
            <a:r>
              <a:rPr lang="en-US" sz="2800" dirty="0" smtClean="0"/>
              <a:t>Once implemented, the claimant’s score will reflect the level of independence with the use of the assistive device in place.</a:t>
            </a:r>
          </a:p>
          <a:p>
            <a:pPr marL="0" lvl="1" indent="0">
              <a:spcAft>
                <a:spcPts val="600"/>
              </a:spcAft>
              <a:buNone/>
            </a:pPr>
            <a:r>
              <a:rPr lang="en-US" sz="2800" dirty="0" smtClean="0"/>
              <a:t>If at the time of assessment, the claimant refuses an assistive device that would facilitate independence with that activity, this must be specified and the claimant will be scored according to it’s use regardless of choice.</a:t>
            </a:r>
          </a:p>
        </p:txBody>
      </p:sp>
      <p:sp>
        <p:nvSpPr>
          <p:cNvPr id="36866" name="Title 1"/>
          <p:cNvSpPr>
            <a:spLocks noGrp="1"/>
          </p:cNvSpPr>
          <p:nvPr>
            <p:ph type="title"/>
          </p:nvPr>
        </p:nvSpPr>
        <p:spPr/>
        <p:txBody>
          <a:bodyPr/>
          <a:lstStyle/>
          <a:p>
            <a:r>
              <a:rPr lang="en-CA" smtClean="0"/>
              <a:t>Recommendations</a:t>
            </a:r>
            <a:endParaRPr lang="en-US" smtClean="0"/>
          </a:p>
        </p:txBody>
      </p:sp>
      <p:sp>
        <p:nvSpPr>
          <p:cNvPr id="36868" name="Slide Number Placeholder 3"/>
          <p:cNvSpPr>
            <a:spLocks noGrp="1"/>
          </p:cNvSpPr>
          <p:nvPr>
            <p:ph type="sldNum" sz="quarter" idx="4294967295"/>
          </p:nvPr>
        </p:nvSpPr>
        <p:spPr>
          <a:xfrm>
            <a:off x="7010400" y="6408738"/>
            <a:ext cx="2133600" cy="476250"/>
          </a:xfrm>
          <a:noFill/>
        </p:spPr>
        <p:txBody>
          <a:bodyPr/>
          <a:lstStyle/>
          <a:p>
            <a:fld id="{28A5181C-A982-4AAB-8DE6-F18FBFA66D48}" type="slidenum">
              <a:rPr lang="en-US" smtClean="0"/>
              <a:pPr/>
              <a:t>14</a:t>
            </a:fld>
            <a:endParaRPr lang="en-US" smtClean="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533400" y="1600200"/>
            <a:ext cx="8229600" cy="4800600"/>
          </a:xfrm>
        </p:spPr>
        <p:txBody>
          <a:bodyPr/>
          <a:lstStyle/>
          <a:p>
            <a:pPr marL="0" lvl="1" indent="0">
              <a:spcAft>
                <a:spcPts val="600"/>
              </a:spcAft>
              <a:buNone/>
            </a:pPr>
            <a:r>
              <a:rPr lang="en-US" sz="2800" dirty="0" smtClean="0"/>
              <a:t>In general, re-assessments will be completed at intervals in accordance with the type and severity of the claimant’s injury and as directed by MPI.</a:t>
            </a:r>
          </a:p>
          <a:p>
            <a:pPr marL="0" lvl="1" indent="0">
              <a:spcAft>
                <a:spcPts val="600"/>
              </a:spcAft>
              <a:buNone/>
            </a:pPr>
            <a:r>
              <a:rPr lang="en-US" sz="2800" dirty="0" smtClean="0"/>
              <a:t>Assessors should recommend when a re-assessment should be conducted based on the claimant’s injury type and any other factors that may affect a claimant’s recovery or continued entitlement to PCA.</a:t>
            </a:r>
          </a:p>
          <a:p>
            <a:pPr marL="0" lvl="1" indent="0">
              <a:spcAft>
                <a:spcPts val="600"/>
              </a:spcAft>
              <a:buNone/>
            </a:pPr>
            <a:r>
              <a:rPr lang="en-US" sz="2800" dirty="0" smtClean="0"/>
              <a:t>MPI is responsible for confirming the re-assessment of a claimant.</a:t>
            </a:r>
          </a:p>
        </p:txBody>
      </p:sp>
      <p:sp>
        <p:nvSpPr>
          <p:cNvPr id="37890" name="Title 1"/>
          <p:cNvSpPr>
            <a:spLocks noGrp="1"/>
          </p:cNvSpPr>
          <p:nvPr>
            <p:ph type="title"/>
          </p:nvPr>
        </p:nvSpPr>
        <p:spPr/>
        <p:txBody>
          <a:bodyPr/>
          <a:lstStyle/>
          <a:p>
            <a:r>
              <a:rPr lang="en-US" smtClean="0"/>
              <a:t>Reassessments</a:t>
            </a:r>
          </a:p>
        </p:txBody>
      </p:sp>
      <p:sp>
        <p:nvSpPr>
          <p:cNvPr id="37892" name="Slide Number Placeholder 3"/>
          <p:cNvSpPr>
            <a:spLocks noGrp="1"/>
          </p:cNvSpPr>
          <p:nvPr>
            <p:ph type="sldNum" sz="quarter" idx="4294967295"/>
          </p:nvPr>
        </p:nvSpPr>
        <p:spPr>
          <a:xfrm>
            <a:off x="7010400" y="6408738"/>
            <a:ext cx="2133600" cy="476250"/>
          </a:xfrm>
          <a:noFill/>
        </p:spPr>
        <p:txBody>
          <a:bodyPr/>
          <a:lstStyle/>
          <a:p>
            <a:fld id="{DFE81952-F0D7-4941-802F-6E89BF6CF010}" type="slidenum">
              <a:rPr lang="en-US" smtClean="0"/>
              <a:pPr/>
              <a:t>15</a:t>
            </a:fld>
            <a:endParaRPr lang="en-US" smtClean="0"/>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762000" y="1295400"/>
            <a:ext cx="8153400" cy="4762500"/>
          </a:xfrm>
        </p:spPr>
        <p:txBody>
          <a:bodyPr>
            <a:normAutofit/>
          </a:bodyPr>
          <a:lstStyle/>
          <a:p>
            <a:pPr>
              <a:lnSpc>
                <a:spcPct val="90000"/>
              </a:lnSpc>
            </a:pPr>
            <a:r>
              <a:rPr lang="en-US" sz="3200" dirty="0" smtClean="0"/>
              <a:t>Submission of PCA reports</a:t>
            </a:r>
          </a:p>
          <a:p>
            <a:pPr>
              <a:lnSpc>
                <a:spcPct val="90000"/>
              </a:lnSpc>
            </a:pPr>
            <a:r>
              <a:rPr lang="en-US" sz="3200" dirty="0" smtClean="0"/>
              <a:t>Reporting</a:t>
            </a:r>
          </a:p>
          <a:p>
            <a:pPr>
              <a:lnSpc>
                <a:spcPct val="90000"/>
              </a:lnSpc>
            </a:pPr>
            <a:r>
              <a:rPr lang="en-US" sz="3200" dirty="0" smtClean="0"/>
              <a:t>Recommendations for assistive devices</a:t>
            </a:r>
          </a:p>
          <a:p>
            <a:pPr eaLnBrk="1" hangingPunct="1">
              <a:lnSpc>
                <a:spcPct val="90000"/>
              </a:lnSpc>
              <a:buFontTx/>
              <a:buNone/>
            </a:pPr>
            <a:endParaRPr lang="en-US" sz="3600" dirty="0" smtClean="0"/>
          </a:p>
          <a:p>
            <a:pPr lvl="1" eaLnBrk="1" hangingPunct="1">
              <a:lnSpc>
                <a:spcPct val="90000"/>
              </a:lnSpc>
              <a:buFont typeface="Wingdings" pitchFamily="2" charset="2"/>
              <a:buNone/>
            </a:pPr>
            <a:endParaRPr lang="en-US" sz="3600" dirty="0" smtClean="0"/>
          </a:p>
          <a:p>
            <a:pPr eaLnBrk="1" hangingPunct="1">
              <a:lnSpc>
                <a:spcPct val="90000"/>
              </a:lnSpc>
              <a:buFont typeface="Wingdings" pitchFamily="2" charset="2"/>
              <a:buNone/>
            </a:pPr>
            <a:endParaRPr lang="en-US" sz="3600" dirty="0" smtClean="0"/>
          </a:p>
          <a:p>
            <a:pPr lvl="1" eaLnBrk="1" hangingPunct="1">
              <a:lnSpc>
                <a:spcPct val="90000"/>
              </a:lnSpc>
              <a:buFont typeface="Wingdings" pitchFamily="2" charset="2"/>
              <a:buNone/>
            </a:pPr>
            <a:endParaRPr lang="en-US" sz="3600" dirty="0" smtClean="0"/>
          </a:p>
        </p:txBody>
      </p:sp>
      <p:sp>
        <p:nvSpPr>
          <p:cNvPr id="4099" name="Rectangle 2"/>
          <p:cNvSpPr>
            <a:spLocks noGrp="1" noChangeArrowheads="1"/>
          </p:cNvSpPr>
          <p:nvPr>
            <p:ph type="title"/>
          </p:nvPr>
        </p:nvSpPr>
        <p:spPr/>
        <p:txBody>
          <a:bodyPr/>
          <a:lstStyle/>
          <a:p>
            <a:r>
              <a:rPr lang="en-US" dirty="0" smtClean="0"/>
              <a:t>Part 3 - Summary</a:t>
            </a:r>
            <a:endParaRPr lang="en-CA" dirty="0" smtClean="0"/>
          </a:p>
        </p:txBody>
      </p:sp>
      <p:sp>
        <p:nvSpPr>
          <p:cNvPr id="4098" name="Slide Number Placeholder 3"/>
          <p:cNvSpPr>
            <a:spLocks noGrp="1"/>
          </p:cNvSpPr>
          <p:nvPr>
            <p:ph type="sldNum" sz="quarter" idx="4294967295"/>
          </p:nvPr>
        </p:nvSpPr>
        <p:spPr>
          <a:xfrm>
            <a:off x="7010400" y="6408738"/>
            <a:ext cx="2133600" cy="476250"/>
          </a:xfrm>
          <a:noFill/>
        </p:spPr>
        <p:txBody>
          <a:bodyPr/>
          <a:lstStyle/>
          <a:p>
            <a:fld id="{B53AED01-E8C1-4B4C-B005-37C4FBAD5A4A}" type="slidenum">
              <a:rPr lang="en-US" smtClean="0"/>
              <a:pPr/>
              <a:t>16</a:t>
            </a:fld>
            <a:endParaRPr lang="en-US"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762000" y="1295400"/>
            <a:ext cx="8153400" cy="4762500"/>
          </a:xfrm>
        </p:spPr>
        <p:txBody>
          <a:bodyPr>
            <a:normAutofit/>
          </a:bodyPr>
          <a:lstStyle/>
          <a:p>
            <a:pPr>
              <a:lnSpc>
                <a:spcPct val="90000"/>
              </a:lnSpc>
            </a:pPr>
            <a:r>
              <a:rPr lang="en-US" sz="3200" dirty="0" smtClean="0"/>
              <a:t>Submission of PCA reports</a:t>
            </a:r>
          </a:p>
          <a:p>
            <a:pPr eaLnBrk="1" hangingPunct="1">
              <a:lnSpc>
                <a:spcPct val="90000"/>
              </a:lnSpc>
            </a:pPr>
            <a:r>
              <a:rPr lang="en-US" sz="3200" dirty="0" smtClean="0"/>
              <a:t>Reporting</a:t>
            </a:r>
          </a:p>
          <a:p>
            <a:pPr eaLnBrk="1" hangingPunct="1">
              <a:lnSpc>
                <a:spcPct val="90000"/>
              </a:lnSpc>
            </a:pPr>
            <a:r>
              <a:rPr lang="en-US" sz="3200" dirty="0" smtClean="0"/>
              <a:t>Recommendations for assistive devices</a:t>
            </a:r>
          </a:p>
          <a:p>
            <a:pPr eaLnBrk="1" hangingPunct="1">
              <a:lnSpc>
                <a:spcPct val="90000"/>
              </a:lnSpc>
              <a:buFontTx/>
              <a:buNone/>
            </a:pPr>
            <a:endParaRPr lang="en-US" sz="3600" dirty="0" smtClean="0"/>
          </a:p>
          <a:p>
            <a:pPr lvl="1" eaLnBrk="1" hangingPunct="1">
              <a:lnSpc>
                <a:spcPct val="90000"/>
              </a:lnSpc>
              <a:buFont typeface="Wingdings" pitchFamily="2" charset="2"/>
              <a:buNone/>
            </a:pPr>
            <a:endParaRPr lang="en-US" sz="3600" dirty="0" smtClean="0"/>
          </a:p>
          <a:p>
            <a:pPr eaLnBrk="1" hangingPunct="1">
              <a:lnSpc>
                <a:spcPct val="90000"/>
              </a:lnSpc>
              <a:buFont typeface="Wingdings" pitchFamily="2" charset="2"/>
              <a:buNone/>
            </a:pPr>
            <a:endParaRPr lang="en-US" sz="3600" dirty="0" smtClean="0"/>
          </a:p>
          <a:p>
            <a:pPr lvl="1" eaLnBrk="1" hangingPunct="1">
              <a:lnSpc>
                <a:spcPct val="90000"/>
              </a:lnSpc>
              <a:buFont typeface="Wingdings" pitchFamily="2" charset="2"/>
              <a:buNone/>
            </a:pPr>
            <a:endParaRPr lang="en-US" sz="3600" dirty="0" smtClean="0"/>
          </a:p>
        </p:txBody>
      </p:sp>
      <p:sp>
        <p:nvSpPr>
          <p:cNvPr id="4099" name="Rectangle 2"/>
          <p:cNvSpPr>
            <a:spLocks noGrp="1" noChangeArrowheads="1"/>
          </p:cNvSpPr>
          <p:nvPr>
            <p:ph type="title"/>
          </p:nvPr>
        </p:nvSpPr>
        <p:spPr/>
        <p:txBody>
          <a:bodyPr/>
          <a:lstStyle/>
          <a:p>
            <a:pPr eaLnBrk="1" hangingPunct="1"/>
            <a:r>
              <a:rPr lang="en-US" dirty="0" smtClean="0"/>
              <a:t>Part 3 - Overview</a:t>
            </a:r>
            <a:endParaRPr lang="en-CA" dirty="0" smtClean="0"/>
          </a:p>
        </p:txBody>
      </p:sp>
      <p:sp>
        <p:nvSpPr>
          <p:cNvPr id="4098" name="Slide Number Placeholder 3"/>
          <p:cNvSpPr>
            <a:spLocks noGrp="1"/>
          </p:cNvSpPr>
          <p:nvPr>
            <p:ph type="sldNum" sz="quarter" idx="4294967295"/>
          </p:nvPr>
        </p:nvSpPr>
        <p:spPr>
          <a:xfrm>
            <a:off x="7010400" y="6408738"/>
            <a:ext cx="2133600" cy="476250"/>
          </a:xfrm>
          <a:noFill/>
        </p:spPr>
        <p:txBody>
          <a:bodyPr/>
          <a:lstStyle/>
          <a:p>
            <a:fld id="{B53AED01-E8C1-4B4C-B005-37C4FBAD5A4A}" type="slidenum">
              <a:rPr lang="en-US" smtClean="0"/>
              <a:pPr/>
              <a:t>2</a:t>
            </a:fld>
            <a:endParaRPr lang="en-US" smtClean="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676400"/>
            <a:ext cx="8229600" cy="4679950"/>
          </a:xfrm>
        </p:spPr>
        <p:txBody>
          <a:bodyPr/>
          <a:lstStyle/>
          <a:p>
            <a:pPr marL="0" lvl="1" indent="0">
              <a:spcAft>
                <a:spcPts val="600"/>
              </a:spcAft>
              <a:buNone/>
            </a:pPr>
            <a:r>
              <a:rPr lang="en-US" sz="2800" dirty="0" smtClean="0"/>
              <a:t>In order to comply with PHIPPA and PHIA regulations, it is required that all PCA reports are to be submitted via the designated Manitoba Public Insurance PCA website: </a:t>
            </a:r>
          </a:p>
          <a:p>
            <a:pPr marL="463550" indent="-463550"/>
            <a:r>
              <a:rPr lang="en-US" sz="2800" dirty="0" smtClean="0">
                <a:hlinkClick r:id="rId2"/>
              </a:rPr>
              <a:t>https://apps.mpi.mb.ca/pca/pca.aspx</a:t>
            </a:r>
            <a:endParaRPr lang="en-US" sz="2800" dirty="0" smtClean="0"/>
          </a:p>
          <a:p>
            <a:pPr marL="0" indent="0">
              <a:buFont typeface="Wingdings" pitchFamily="2" charset="2"/>
              <a:buNone/>
            </a:pPr>
            <a:r>
              <a:rPr lang="en-US" sz="2800" dirty="0" smtClean="0"/>
              <a:t>If you are required to make an amendment to a previously submitted report, do not revise and re-submit the previous report, but rather complete a “PCA amendment” and specify the report date for which this applies and submit your narrative document in Word to the above link.</a:t>
            </a:r>
          </a:p>
        </p:txBody>
      </p:sp>
      <p:sp>
        <p:nvSpPr>
          <p:cNvPr id="25602" name="Title 1"/>
          <p:cNvSpPr>
            <a:spLocks noGrp="1"/>
          </p:cNvSpPr>
          <p:nvPr>
            <p:ph type="title"/>
          </p:nvPr>
        </p:nvSpPr>
        <p:spPr/>
        <p:txBody>
          <a:bodyPr/>
          <a:lstStyle/>
          <a:p>
            <a:r>
              <a:rPr lang="en-US" smtClean="0"/>
              <a:t>Submission of PCA reports</a:t>
            </a:r>
          </a:p>
        </p:txBody>
      </p:sp>
      <p:sp>
        <p:nvSpPr>
          <p:cNvPr id="25604" name="Slide Number Placeholder 3"/>
          <p:cNvSpPr>
            <a:spLocks noGrp="1"/>
          </p:cNvSpPr>
          <p:nvPr>
            <p:ph type="sldNum" sz="quarter" idx="4294967295"/>
          </p:nvPr>
        </p:nvSpPr>
        <p:spPr>
          <a:xfrm>
            <a:off x="7010400" y="6408738"/>
            <a:ext cx="2133600" cy="476250"/>
          </a:xfrm>
          <a:noFill/>
        </p:spPr>
        <p:txBody>
          <a:bodyPr/>
          <a:lstStyle/>
          <a:p>
            <a:fld id="{CFF1E797-55F6-4022-9047-FC3B579EB523}" type="slidenum">
              <a:rPr lang="en-US" smtClean="0"/>
              <a:pPr/>
              <a:t>3</a:t>
            </a:fld>
            <a:endParaRPr lang="en-US"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normAutofit/>
          </a:bodyPr>
          <a:lstStyle/>
          <a:p>
            <a:r>
              <a:rPr lang="en-US" sz="2800" dirty="0" smtClean="0">
                <a:cs typeface="Times New Roman" pitchFamily="18" charset="0"/>
              </a:rPr>
              <a:t>Ensure the claimant name, claim number and assessment date is accurate.</a:t>
            </a:r>
          </a:p>
          <a:p>
            <a:r>
              <a:rPr lang="en-US" sz="2800" dirty="0" smtClean="0">
                <a:cs typeface="Times New Roman" pitchFamily="18" charset="0"/>
              </a:rPr>
              <a:t>Ensure all reporting is current; remove stale dated information from previous reports as this can be viewed as misleading.</a:t>
            </a:r>
          </a:p>
          <a:p>
            <a:r>
              <a:rPr lang="en-US" sz="2800" dirty="0" smtClean="0">
                <a:cs typeface="Times New Roman" pitchFamily="18" charset="0"/>
              </a:rPr>
              <a:t>If the claimant is requesting consideration of retrospective care needs prior to the assessment date, this must be reviewed and approved by the case manager prior to the submission of the report.</a:t>
            </a:r>
          </a:p>
        </p:txBody>
      </p:sp>
      <p:sp>
        <p:nvSpPr>
          <p:cNvPr id="26626" name="Title 1"/>
          <p:cNvSpPr>
            <a:spLocks noGrp="1"/>
          </p:cNvSpPr>
          <p:nvPr>
            <p:ph type="title"/>
          </p:nvPr>
        </p:nvSpPr>
        <p:spPr/>
        <p:txBody>
          <a:bodyPr/>
          <a:lstStyle/>
          <a:p>
            <a:r>
              <a:rPr lang="en-US" smtClean="0"/>
              <a:t>Reporting </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vert="horz" lIns="91440" tIns="45720" rIns="91440" bIns="45720" rtlCol="0">
            <a:normAutofit/>
          </a:bodyPr>
          <a:lstStyle/>
          <a:p>
            <a:r>
              <a:rPr lang="en-US" sz="2800" dirty="0" smtClean="0">
                <a:cs typeface="Times New Roman" pitchFamily="18" charset="0"/>
              </a:rPr>
              <a:t>Avoid comments on assistance that is required within the recommendation section of the report, as this reflects that you are providing a score which may differ from the determined score.</a:t>
            </a:r>
          </a:p>
          <a:p>
            <a:r>
              <a:rPr lang="en-US" sz="2800" dirty="0" smtClean="0">
                <a:cs typeface="Times New Roman" pitchFamily="18" charset="0"/>
              </a:rPr>
              <a:t>Avoid summary comments such as “needs assistance with all personal care activities” as this is often not the case and can mislead the claimant.</a:t>
            </a:r>
          </a:p>
          <a:p>
            <a:endParaRPr lang="en-US" dirty="0" smtClean="0"/>
          </a:p>
        </p:txBody>
      </p:sp>
      <p:sp>
        <p:nvSpPr>
          <p:cNvPr id="27650" name="Title 1"/>
          <p:cNvSpPr>
            <a:spLocks noGrp="1"/>
          </p:cNvSpPr>
          <p:nvPr>
            <p:ph type="title"/>
          </p:nvPr>
        </p:nvSpPr>
        <p:spPr/>
        <p:txBody>
          <a:bodyPr/>
          <a:lstStyle/>
          <a:p>
            <a:r>
              <a:rPr lang="en-US" smtClean="0"/>
              <a:t>Reporting</a:t>
            </a:r>
          </a:p>
        </p:txBody>
      </p:sp>
      <p:sp>
        <p:nvSpPr>
          <p:cNvPr id="27652" name="Slide Number Placeholder 3"/>
          <p:cNvSpPr>
            <a:spLocks noGrp="1"/>
          </p:cNvSpPr>
          <p:nvPr>
            <p:ph type="sldNum" sz="quarter" idx="4294967295"/>
          </p:nvPr>
        </p:nvSpPr>
        <p:spPr>
          <a:xfrm>
            <a:off x="7010400" y="6408738"/>
            <a:ext cx="2133600" cy="476250"/>
          </a:xfrm>
          <a:noFill/>
        </p:spPr>
        <p:txBody>
          <a:bodyPr/>
          <a:lstStyle/>
          <a:p>
            <a:fld id="{62B61693-5163-45BD-AEDE-8AD0A48891DA}" type="slidenum">
              <a:rPr lang="en-US" smtClean="0"/>
              <a:pPr/>
              <a:t>5</a:t>
            </a:fld>
            <a:endParaRPr lang="en-US"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r>
              <a:rPr lang="en-US" sz="2800" dirty="0" smtClean="0">
                <a:cs typeface="Times New Roman" pitchFamily="18" charset="0"/>
              </a:rPr>
              <a:t>Use quantifiable measures in your reporting, and refrain from generalized statements of limited or reduced ROM unless followed by objective measures.</a:t>
            </a:r>
          </a:p>
          <a:p>
            <a:r>
              <a:rPr lang="en-US" sz="2800" dirty="0" smtClean="0">
                <a:cs typeface="Times New Roman" pitchFamily="18" charset="0"/>
              </a:rPr>
              <a:t>Provide Range Of Motion (ROM), Manual Muscle Testing (MMT) or balance measures to establish a baseline, then review for consistency or change from objective findings from previous reporting and comment on same.</a:t>
            </a:r>
          </a:p>
          <a:p>
            <a:endParaRPr lang="en-US" dirty="0" smtClean="0"/>
          </a:p>
        </p:txBody>
      </p:sp>
      <p:sp>
        <p:nvSpPr>
          <p:cNvPr id="28674" name="Title 1"/>
          <p:cNvSpPr>
            <a:spLocks noGrp="1"/>
          </p:cNvSpPr>
          <p:nvPr>
            <p:ph type="title"/>
          </p:nvPr>
        </p:nvSpPr>
        <p:spPr/>
        <p:txBody>
          <a:bodyPr/>
          <a:lstStyle/>
          <a:p>
            <a:r>
              <a:rPr lang="en-US" smtClean="0"/>
              <a:t>Reporting </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sz="2800" dirty="0" smtClean="0">
                <a:cs typeface="Times New Roman" pitchFamily="18" charset="0"/>
              </a:rPr>
              <a:t>Maintain consistency between what you have reported within the narrative section as compared to the functional report within levels 1 &amp; 2 of the report. </a:t>
            </a:r>
          </a:p>
          <a:p>
            <a:r>
              <a:rPr lang="en-US" sz="2800" dirty="0" smtClean="0">
                <a:cs typeface="Times New Roman" pitchFamily="18" charset="0"/>
              </a:rPr>
              <a:t>Report inconsistencies between diagnosis, subjective complaints and observed function.</a:t>
            </a:r>
          </a:p>
          <a:p>
            <a:r>
              <a:rPr lang="en-US" sz="2800" dirty="0" smtClean="0">
                <a:cs typeface="Times New Roman" pitchFamily="18" charset="0"/>
              </a:rPr>
              <a:t>“Make the call” - provide your opinion as to whether the claimant would be independent with pacing or task modification and or equipment in place.</a:t>
            </a:r>
          </a:p>
          <a:p>
            <a:pPr>
              <a:buFontTx/>
              <a:buNone/>
            </a:pPr>
            <a:endParaRPr lang="en-US" dirty="0" smtClean="0"/>
          </a:p>
        </p:txBody>
      </p:sp>
      <p:sp>
        <p:nvSpPr>
          <p:cNvPr id="29698" name="Title 1"/>
          <p:cNvSpPr>
            <a:spLocks noGrp="1"/>
          </p:cNvSpPr>
          <p:nvPr>
            <p:ph type="title"/>
          </p:nvPr>
        </p:nvSpPr>
        <p:spPr/>
        <p:txBody>
          <a:bodyPr/>
          <a:lstStyle/>
          <a:p>
            <a:r>
              <a:rPr lang="en-US" smtClean="0"/>
              <a:t>Reporting </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91194" y="1600200"/>
            <a:ext cx="8229600" cy="4876800"/>
          </a:xfrm>
        </p:spPr>
        <p:txBody>
          <a:bodyPr>
            <a:noAutofit/>
          </a:bodyPr>
          <a:lstStyle/>
          <a:p>
            <a:r>
              <a:rPr lang="en-US" sz="2600" dirty="0" smtClean="0">
                <a:cs typeface="Times New Roman" pitchFamily="18" charset="0"/>
              </a:rPr>
              <a:t>If an activity is deemed as N/A then do not provide comments that assistance is required within the subcategories as this only leads to ambiguity which requires further clarification prior to finalizing the score.</a:t>
            </a:r>
          </a:p>
          <a:p>
            <a:r>
              <a:rPr lang="en-US" sz="2600" dirty="0" smtClean="0">
                <a:cs typeface="Times New Roman" pitchFamily="18" charset="0"/>
              </a:rPr>
              <a:t>When you determine that the claimant had third party services in-place prior to the MVC (i.e., ‘Home Care’) you need to specify in detail what services were being provided, the frequency and for what tasks in relation to what physical or cognitive limitation. Note: if an increase in care is required you need to specify that it is related to what MVC related injury and or limitation.</a:t>
            </a:r>
          </a:p>
        </p:txBody>
      </p:sp>
      <p:sp>
        <p:nvSpPr>
          <p:cNvPr id="30722" name="Title 1"/>
          <p:cNvSpPr>
            <a:spLocks noGrp="1"/>
          </p:cNvSpPr>
          <p:nvPr>
            <p:ph type="title"/>
          </p:nvPr>
        </p:nvSpPr>
        <p:spPr/>
        <p:txBody>
          <a:bodyPr/>
          <a:lstStyle/>
          <a:p>
            <a:r>
              <a:rPr lang="en-US" smtClean="0"/>
              <a:t>Reporting </a:t>
            </a:r>
          </a:p>
        </p:txBody>
      </p:sp>
      <p:sp>
        <p:nvSpPr>
          <p:cNvPr id="30724" name="Slide Number Placeholder 3"/>
          <p:cNvSpPr>
            <a:spLocks noGrp="1"/>
          </p:cNvSpPr>
          <p:nvPr>
            <p:ph type="sldNum" sz="quarter" idx="4294967295"/>
          </p:nvPr>
        </p:nvSpPr>
        <p:spPr>
          <a:xfrm>
            <a:off x="7010400" y="6408738"/>
            <a:ext cx="2133600" cy="476250"/>
          </a:xfrm>
          <a:noFill/>
        </p:spPr>
        <p:txBody>
          <a:bodyPr/>
          <a:lstStyle/>
          <a:p>
            <a:fld id="{73D8E5D3-79D3-4E77-81ED-1D30B1CE1BCE}" type="slidenum">
              <a:rPr lang="en-US" smtClean="0"/>
              <a:pPr/>
              <a:t>8</a:t>
            </a:fld>
            <a:endParaRPr lang="en-US" smtClean="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sz="2800" dirty="0" smtClean="0">
                <a:cs typeface="Times New Roman" pitchFamily="18" charset="0"/>
              </a:rPr>
              <a:t>If changes in function or a decline are evident upon re-assessment that were not identified on previous assessment /s or have not been linked to a specific cause related to the MVC (i.e., surgery).</a:t>
            </a:r>
          </a:p>
          <a:p>
            <a:pPr lvl="1"/>
            <a:r>
              <a:rPr lang="en-US" sz="2400" dirty="0" smtClean="0">
                <a:cs typeface="Times New Roman" pitchFamily="18" charset="0"/>
              </a:rPr>
              <a:t>Indicate what the change is, be specific, and comment as to whether this change is “new” and whether it had an impact on the claimant’s function that was not previously identified as a barrier.</a:t>
            </a:r>
          </a:p>
          <a:p>
            <a:pPr lvl="1"/>
            <a:r>
              <a:rPr lang="en-US" sz="2400" dirty="0" smtClean="0">
                <a:cs typeface="Times New Roman" pitchFamily="18" charset="0"/>
              </a:rPr>
              <a:t>Seek clarification from the case manager before finalizing your report.  Causation may be under review.</a:t>
            </a:r>
          </a:p>
          <a:p>
            <a:endParaRPr lang="en-US" dirty="0" smtClean="0"/>
          </a:p>
        </p:txBody>
      </p:sp>
      <p:sp>
        <p:nvSpPr>
          <p:cNvPr id="31746" name="Title 1"/>
          <p:cNvSpPr>
            <a:spLocks noGrp="1"/>
          </p:cNvSpPr>
          <p:nvPr>
            <p:ph type="title"/>
          </p:nvPr>
        </p:nvSpPr>
        <p:spPr/>
        <p:txBody>
          <a:bodyPr/>
          <a:lstStyle/>
          <a:p>
            <a:r>
              <a:rPr lang="en-US" smtClean="0"/>
              <a:t>Reporting </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CI_MPI_Theme">
  <a:themeElements>
    <a:clrScheme name="CI_MPI_template">
      <a:dk1>
        <a:srgbClr val="000000"/>
      </a:dk1>
      <a:lt1>
        <a:srgbClr val="FFFFFF"/>
      </a:lt1>
      <a:dk2>
        <a:srgbClr val="000000"/>
      </a:dk2>
      <a:lt2>
        <a:srgbClr val="FFFFFF"/>
      </a:lt2>
      <a:accent1>
        <a:srgbClr val="09A8D0"/>
      </a:accent1>
      <a:accent2>
        <a:srgbClr val="217CC1"/>
      </a:accent2>
      <a:accent3>
        <a:srgbClr val="1F72B2"/>
      </a:accent3>
      <a:accent4>
        <a:srgbClr val="0398A5"/>
      </a:accent4>
      <a:accent5>
        <a:srgbClr val="06A3B0"/>
      </a:accent5>
      <a:accent6>
        <a:srgbClr val="0579C1"/>
      </a:accent6>
      <a:hlink>
        <a:srgbClr val="058AC1"/>
      </a:hlink>
      <a:folHlink>
        <a:srgbClr val="0682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rporateTemplate">
  <a:themeElements>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4_10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_10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_10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_10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_10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_10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_10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_10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_10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_10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_10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_10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_MPI_template">
    <a:dk1>
      <a:srgbClr val="000000"/>
    </a:dk1>
    <a:lt1>
      <a:srgbClr val="FFFFFF"/>
    </a:lt1>
    <a:dk2>
      <a:srgbClr val="000000"/>
    </a:dk2>
    <a:lt2>
      <a:srgbClr val="FFFFFF"/>
    </a:lt2>
    <a:accent1>
      <a:srgbClr val="09A8D0"/>
    </a:accent1>
    <a:accent2>
      <a:srgbClr val="217CC1"/>
    </a:accent2>
    <a:accent3>
      <a:srgbClr val="1F72B2"/>
    </a:accent3>
    <a:accent4>
      <a:srgbClr val="0398A5"/>
    </a:accent4>
    <a:accent5>
      <a:srgbClr val="06A3B0"/>
    </a:accent5>
    <a:accent6>
      <a:srgbClr val="0579C1"/>
    </a:accent6>
    <a:hlink>
      <a:srgbClr val="058AC1"/>
    </a:hlink>
    <a:folHlink>
      <a:srgbClr val="0682B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EC10965-0E36-44CA-992F-8AF3B46C6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38DE7CC-502C-451C-8733-8F41454AA242}">
  <ds:schemaRefs>
    <ds:schemaRef ds:uri="http://schemas.microsoft.com/sharepoint/v3/contenttype/forms"/>
  </ds:schemaRefs>
</ds:datastoreItem>
</file>

<file path=customXml/itemProps3.xml><?xml version="1.0" encoding="utf-8"?>
<ds:datastoreItem xmlns:ds="http://schemas.openxmlformats.org/officeDocument/2006/customXml" ds:itemID="{79F612CE-53BF-49F2-B101-EB769860A0A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Template for Heather Howdle</Template>
  <TotalTime>5906</TotalTime>
  <Words>1320</Words>
  <Application>Microsoft Office PowerPoint</Application>
  <PresentationFormat>On-screen Show (4:3)</PresentationFormat>
  <Paragraphs>97</Paragraphs>
  <Slides>16</Slides>
  <Notes>5</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CI_MPI_Theme</vt:lpstr>
      <vt:lpstr>CorporateTemplate</vt:lpstr>
      <vt:lpstr>Custom Design</vt:lpstr>
      <vt:lpstr>1_Custom Design</vt:lpstr>
      <vt:lpstr>Personal Care Assistance Tool  PCA Orientation Basics  The Assessor’s Guide to Evaluating  Personal Care   Part 3 - Reporting and Recommendations</vt:lpstr>
      <vt:lpstr>Part 3 - Overview</vt:lpstr>
      <vt:lpstr>Submission of PCA reports</vt:lpstr>
      <vt:lpstr>Reporting </vt:lpstr>
      <vt:lpstr>Reporting</vt:lpstr>
      <vt:lpstr>Reporting </vt:lpstr>
      <vt:lpstr>Reporting </vt:lpstr>
      <vt:lpstr>Reporting </vt:lpstr>
      <vt:lpstr>Reporting </vt:lpstr>
      <vt:lpstr>PCA Report Sample 1</vt:lpstr>
      <vt:lpstr>PCA Report Sample 2</vt:lpstr>
      <vt:lpstr>PCA Report Sample 2 con’t</vt:lpstr>
      <vt:lpstr>Recommendations</vt:lpstr>
      <vt:lpstr>Recommendations</vt:lpstr>
      <vt:lpstr>Reassessments</vt:lpstr>
      <vt:lpstr>Part 3 - Summary</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 PPT -- intro</dc:title>
  <dc:creator>C Standil</dc:creator>
  <cp:lastModifiedBy>mpirgr1</cp:lastModifiedBy>
  <cp:revision>293</cp:revision>
  <cp:lastPrinted>2002-09-26T18:48:33Z</cp:lastPrinted>
  <dcterms:created xsi:type="dcterms:W3CDTF">2002-04-19T01:55:59Z</dcterms:created>
  <dcterms:modified xsi:type="dcterms:W3CDTF">2017-01-30T19:56:07Z</dcterms:modified>
</cp:coreProperties>
</file>